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5" r:id="rId4"/>
    <p:sldId id="726" r:id="rId5"/>
    <p:sldId id="263" r:id="rId6"/>
    <p:sldId id="264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6059"/>
    <a:srgbClr val="FCF6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2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D649-440B-4605-8131-734A506A4423}" type="datetimeFigureOut">
              <a:rPr lang="it-IT" smtClean="0"/>
              <a:t>22/09/21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BDDFE-9981-44EC-A994-BBAC4D29A3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5378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D649-440B-4605-8131-734A506A4423}" type="datetimeFigureOut">
              <a:rPr lang="it-IT" smtClean="0"/>
              <a:t>22/09/21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BDDFE-9981-44EC-A994-BBAC4D29A3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639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D649-440B-4605-8131-734A506A4423}" type="datetimeFigureOut">
              <a:rPr lang="it-IT" smtClean="0"/>
              <a:t>22/09/21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BDDFE-9981-44EC-A994-BBAC4D29A3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647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D649-440B-4605-8131-734A506A4423}" type="datetimeFigureOut">
              <a:rPr lang="it-IT" smtClean="0"/>
              <a:t>22/09/21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BDDFE-9981-44EC-A994-BBAC4D29A3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133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D649-440B-4605-8131-734A506A4423}" type="datetimeFigureOut">
              <a:rPr lang="it-IT" smtClean="0"/>
              <a:t>22/09/21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BDDFE-9981-44EC-A994-BBAC4D29A3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0192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D649-440B-4605-8131-734A506A4423}" type="datetimeFigureOut">
              <a:rPr lang="it-IT" smtClean="0"/>
              <a:t>22/09/21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BDDFE-9981-44EC-A994-BBAC4D29A3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546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D649-440B-4605-8131-734A506A4423}" type="datetimeFigureOut">
              <a:rPr lang="it-IT" smtClean="0"/>
              <a:t>22/09/21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BDDFE-9981-44EC-A994-BBAC4D29A3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648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D649-440B-4605-8131-734A506A4423}" type="datetimeFigureOut">
              <a:rPr lang="it-IT" smtClean="0"/>
              <a:t>22/09/21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BDDFE-9981-44EC-A994-BBAC4D29A3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889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D649-440B-4605-8131-734A506A4423}" type="datetimeFigureOut">
              <a:rPr lang="it-IT" smtClean="0"/>
              <a:t>22/09/21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BDDFE-9981-44EC-A994-BBAC4D29A3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235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D649-440B-4605-8131-734A506A4423}" type="datetimeFigureOut">
              <a:rPr lang="it-IT" smtClean="0"/>
              <a:t>22/09/21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BDDFE-9981-44EC-A994-BBAC4D29A3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9399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D649-440B-4605-8131-734A506A4423}" type="datetimeFigureOut">
              <a:rPr lang="it-IT" smtClean="0"/>
              <a:t>22/09/21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BDDFE-9981-44EC-A994-BBAC4D29A3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855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BD649-440B-4605-8131-734A506A4423}" type="datetimeFigureOut">
              <a:rPr lang="it-IT" smtClean="0"/>
              <a:t>22/09/21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BDDFE-9981-44EC-A994-BBAC4D29A3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033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355157" y="2751324"/>
            <a:ext cx="7369157" cy="1470025"/>
          </a:xfrm>
        </p:spPr>
        <p:txBody>
          <a:bodyPr>
            <a:normAutofit/>
          </a:bodyPr>
          <a:lstStyle/>
          <a:p>
            <a:pPr algn="l"/>
            <a:r>
              <a:rPr lang="it-IT" sz="3733" dirty="0">
                <a:latin typeface="Bahnschrift Light" panose="020B0502040204020203" pitchFamily="34" charset="0"/>
              </a:rPr>
              <a:t>Comunicare la sostenibilità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83" y="6087972"/>
            <a:ext cx="4173477" cy="578676"/>
          </a:xfrm>
          <a:prstGeom prst="rect">
            <a:avLst/>
          </a:prstGeom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3355158" y="3533380"/>
            <a:ext cx="7369157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>
                <a:latin typeface="Bahnschrift Light" panose="020B0502040204020203" pitchFamily="34" charset="0"/>
              </a:rPr>
              <a:t>Chiara Mio, </a:t>
            </a:r>
          </a:p>
          <a:p>
            <a:pPr algn="l"/>
            <a:r>
              <a:rPr lang="it-IT" sz="2400" dirty="0">
                <a:latin typeface="Bahnschrift Light" panose="020B0502040204020203" pitchFamily="34" charset="0"/>
              </a:rPr>
              <a:t>Professore Ordinario, università Ca’ </a:t>
            </a:r>
            <a:r>
              <a:rPr lang="it-IT" sz="2400" dirty="0" err="1">
                <a:latin typeface="Bahnschrift Light" panose="020B0502040204020203" pitchFamily="34" charset="0"/>
              </a:rPr>
              <a:t>Foscari</a:t>
            </a:r>
            <a:endParaRPr lang="it-IT" sz="2400" dirty="0">
              <a:latin typeface="Bahnschrift Light" panose="020B0502040204020203" pitchFamily="34" charset="0"/>
            </a:endParaRPr>
          </a:p>
        </p:txBody>
      </p:sp>
      <p:grpSp>
        <p:nvGrpSpPr>
          <p:cNvPr id="18" name="Gruppo 17"/>
          <p:cNvGrpSpPr/>
          <p:nvPr/>
        </p:nvGrpSpPr>
        <p:grpSpPr>
          <a:xfrm>
            <a:off x="-31933" y="-7"/>
            <a:ext cx="12223933" cy="6858007"/>
            <a:chOff x="-31933" y="-7"/>
            <a:chExt cx="12223933" cy="6858007"/>
          </a:xfrm>
        </p:grpSpPr>
        <p:pic>
          <p:nvPicPr>
            <p:cNvPr id="15" name="Immagin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168" r="15307"/>
            <a:stretch/>
          </p:blipFill>
          <p:spPr>
            <a:xfrm>
              <a:off x="-2246" y="0"/>
              <a:ext cx="2886107" cy="6858000"/>
            </a:xfrm>
            <a:prstGeom prst="rect">
              <a:avLst/>
            </a:prstGeom>
          </p:spPr>
        </p:pic>
        <p:sp>
          <p:nvSpPr>
            <p:cNvPr id="12" name="Triangolo isoscele 11"/>
            <p:cNvSpPr/>
            <p:nvPr/>
          </p:nvSpPr>
          <p:spPr>
            <a:xfrm rot="16200000">
              <a:off x="-789981" y="3092959"/>
              <a:ext cx="6858000" cy="67207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Triangolo rettangolo 5"/>
            <p:cNvSpPr/>
            <p:nvPr/>
          </p:nvSpPr>
          <p:spPr>
            <a:xfrm>
              <a:off x="0" y="5003405"/>
              <a:ext cx="12192000" cy="1854595"/>
            </a:xfrm>
            <a:prstGeom prst="rtTriangle">
              <a:avLst/>
            </a:prstGeom>
            <a:solidFill>
              <a:srgbClr val="EE60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Triangolo rettangolo 8"/>
            <p:cNvSpPr/>
            <p:nvPr/>
          </p:nvSpPr>
          <p:spPr>
            <a:xfrm rot="10800000" flipH="1">
              <a:off x="-31933" y="-7"/>
              <a:ext cx="5495744" cy="1584705"/>
            </a:xfrm>
            <a:prstGeom prst="rtTriangle">
              <a:avLst/>
            </a:prstGeom>
            <a:solidFill>
              <a:srgbClr val="FCF6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11" name="Immagin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084" y="5952432"/>
              <a:ext cx="3894025" cy="539927"/>
            </a:xfrm>
            <a:prstGeom prst="rect">
              <a:avLst/>
            </a:prstGeom>
          </p:spPr>
        </p:pic>
      </p:grpSp>
      <p:grpSp>
        <p:nvGrpSpPr>
          <p:cNvPr id="19" name="Gruppo 18"/>
          <p:cNvGrpSpPr/>
          <p:nvPr/>
        </p:nvGrpSpPr>
        <p:grpSpPr>
          <a:xfrm>
            <a:off x="3355157" y="1098537"/>
            <a:ext cx="7377546" cy="1652787"/>
            <a:chOff x="3355157" y="1098537"/>
            <a:chExt cx="7377546" cy="1652787"/>
          </a:xfrm>
        </p:grpSpPr>
        <p:sp>
          <p:nvSpPr>
            <p:cNvPr id="13" name="Rettangolo 12"/>
            <p:cNvSpPr/>
            <p:nvPr/>
          </p:nvSpPr>
          <p:spPr>
            <a:xfrm>
              <a:off x="3439599" y="2690365"/>
              <a:ext cx="1440160" cy="60959"/>
            </a:xfrm>
            <a:prstGeom prst="rect">
              <a:avLst/>
            </a:prstGeom>
            <a:solidFill>
              <a:srgbClr val="EE60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3355157" y="1324766"/>
              <a:ext cx="737754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spc="100" dirty="0">
                  <a:latin typeface="Arial Narrow" panose="020B0606020202030204" pitchFamily="34" charset="0"/>
                </a:rPr>
                <a:t>Incontro annuale IAP</a:t>
              </a:r>
            </a:p>
            <a:p>
              <a:r>
                <a:rPr lang="it-IT" sz="2400" spc="100" dirty="0">
                  <a:solidFill>
                    <a:srgbClr val="EE6059"/>
                  </a:solidFill>
                  <a:latin typeface="Arial Narrow" panose="020B0606020202030204" pitchFamily="34" charset="0"/>
                </a:rPr>
                <a:t>«Comunicare la sostenibilità nell’era digitale»</a:t>
              </a:r>
            </a:p>
            <a:p>
              <a:r>
                <a:rPr lang="it-IT" sz="2400" spc="100" dirty="0">
                  <a:latin typeface="Arial Narrow" panose="020B0606020202030204" pitchFamily="34" charset="0"/>
                </a:rPr>
                <a:t>12 ottobre 2021</a:t>
              </a:r>
            </a:p>
          </p:txBody>
        </p:sp>
        <p:sp>
          <p:nvSpPr>
            <p:cNvPr id="17" name="Rettangolo 16"/>
            <p:cNvSpPr/>
            <p:nvPr/>
          </p:nvSpPr>
          <p:spPr>
            <a:xfrm>
              <a:off x="3478029" y="1098537"/>
              <a:ext cx="1440160" cy="60959"/>
            </a:xfrm>
            <a:prstGeom prst="rect">
              <a:avLst/>
            </a:prstGeom>
            <a:solidFill>
              <a:srgbClr val="EE60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4338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83" y="6087972"/>
            <a:ext cx="4173477" cy="578676"/>
          </a:xfrm>
          <a:prstGeom prst="rect">
            <a:avLst/>
          </a:prstGeom>
        </p:spPr>
      </p:pic>
      <p:sp>
        <p:nvSpPr>
          <p:cNvPr id="6" name="Triangolo rettangolo 5"/>
          <p:cNvSpPr/>
          <p:nvPr/>
        </p:nvSpPr>
        <p:spPr>
          <a:xfrm>
            <a:off x="0" y="5673436"/>
            <a:ext cx="12192000" cy="1184564"/>
          </a:xfrm>
          <a:prstGeom prst="rtTriangle">
            <a:avLst/>
          </a:prstGeom>
          <a:solidFill>
            <a:srgbClr val="EE6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307083" y="6031061"/>
            <a:ext cx="740297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spc="100" dirty="0">
                <a:solidFill>
                  <a:schemeClr val="bg1"/>
                </a:solidFill>
                <a:latin typeface="Arial Narrow" panose="020B0606020202030204" pitchFamily="34" charset="0"/>
              </a:rPr>
              <a:t>Incontro annuale IAP</a:t>
            </a:r>
          </a:p>
          <a:p>
            <a:r>
              <a:rPr lang="it-IT" sz="1300" b="1" spc="100" dirty="0">
                <a:solidFill>
                  <a:schemeClr val="bg1"/>
                </a:solidFill>
                <a:latin typeface="Arial Narrow" panose="020B0606020202030204" pitchFamily="34" charset="0"/>
              </a:rPr>
              <a:t>«Comunicare la sostenibilità nell’era digitale»</a:t>
            </a:r>
          </a:p>
          <a:p>
            <a:r>
              <a:rPr lang="it-IT" sz="1300" spc="100" dirty="0">
                <a:solidFill>
                  <a:schemeClr val="bg1"/>
                </a:solidFill>
                <a:latin typeface="Arial Narrow" panose="020B0606020202030204" pitchFamily="34" charset="0"/>
              </a:rPr>
              <a:t>12 ottobre 2021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695400" y="1086819"/>
            <a:ext cx="110103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spc="320" dirty="0">
                <a:solidFill>
                  <a:srgbClr val="EE6059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  <a:cs typeface="Courier New" panose="02070309020205020404" pitchFamily="49" charset="0"/>
              </a:rPr>
              <a:t>Sostenibilità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695400" y="2281440"/>
            <a:ext cx="10679736" cy="1465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Paradigma e definizione - sinonimi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Fattori costitutivi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non è</a:t>
            </a:r>
          </a:p>
        </p:txBody>
      </p:sp>
    </p:spTree>
    <p:extLst>
      <p:ext uri="{BB962C8B-B14F-4D97-AF65-F5344CB8AC3E}">
        <p14:creationId xmlns:p14="http://schemas.microsoft.com/office/powerpoint/2010/main" val="1715288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83" y="6087972"/>
            <a:ext cx="4173477" cy="578676"/>
          </a:xfrm>
          <a:prstGeom prst="rect">
            <a:avLst/>
          </a:prstGeom>
        </p:spPr>
      </p:pic>
      <p:sp>
        <p:nvSpPr>
          <p:cNvPr id="6" name="Triangolo rettangolo 5"/>
          <p:cNvSpPr/>
          <p:nvPr/>
        </p:nvSpPr>
        <p:spPr>
          <a:xfrm>
            <a:off x="0" y="5673436"/>
            <a:ext cx="12192000" cy="1184564"/>
          </a:xfrm>
          <a:prstGeom prst="rtTriangle">
            <a:avLst/>
          </a:prstGeom>
          <a:solidFill>
            <a:srgbClr val="EE6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307083" y="6031061"/>
            <a:ext cx="740297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spc="100" dirty="0">
                <a:solidFill>
                  <a:schemeClr val="bg1"/>
                </a:solidFill>
                <a:latin typeface="Arial Narrow" panose="020B0606020202030204" pitchFamily="34" charset="0"/>
              </a:rPr>
              <a:t>Incontro annuale IAP</a:t>
            </a:r>
          </a:p>
          <a:p>
            <a:r>
              <a:rPr lang="it-IT" sz="1300" b="1" spc="100" dirty="0">
                <a:solidFill>
                  <a:schemeClr val="bg1"/>
                </a:solidFill>
                <a:latin typeface="Arial Narrow" panose="020B0606020202030204" pitchFamily="34" charset="0"/>
              </a:rPr>
              <a:t>«Comunicare la sostenibilità nell’era digitale»</a:t>
            </a:r>
          </a:p>
          <a:p>
            <a:r>
              <a:rPr lang="it-IT" sz="1300" spc="100" dirty="0">
                <a:solidFill>
                  <a:schemeClr val="bg1"/>
                </a:solidFill>
                <a:latin typeface="Arial Narrow" panose="020B0606020202030204" pitchFamily="34" charset="0"/>
              </a:rPr>
              <a:t>12 ottobre 2021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695400" y="1086819"/>
            <a:ext cx="110103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spc="320" dirty="0">
                <a:solidFill>
                  <a:srgbClr val="EE6059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  <a:cs typeface="Courier New" panose="02070309020205020404" pitchFamily="49" charset="0"/>
              </a:rPr>
              <a:t>Sostenibilità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695400" y="2281440"/>
            <a:ext cx="10679736" cy="3148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dirty="0"/>
              <a:t>Un’azienda è sostenibile se è in grado non solo di </a:t>
            </a:r>
            <a:r>
              <a:rPr lang="it-IT" sz="2400" b="1" dirty="0"/>
              <a:t>conseguire redditi </a:t>
            </a:r>
            <a:r>
              <a:rPr lang="it-IT" sz="2400" dirty="0"/>
              <a:t>tali da </a:t>
            </a:r>
            <a:r>
              <a:rPr lang="it-IT" sz="2400" b="1" dirty="0"/>
              <a:t>soddisfare le aspettative dei soci/azionisti </a:t>
            </a:r>
            <a:r>
              <a:rPr lang="it-IT" sz="2400" dirty="0"/>
              <a:t>e garantire la </a:t>
            </a:r>
            <a:r>
              <a:rPr lang="it-IT" sz="2400" b="1" dirty="0"/>
              <a:t>durabilità e lo sviluppo </a:t>
            </a:r>
            <a:r>
              <a:rPr lang="it-IT" sz="2400" dirty="0"/>
              <a:t>dell’istituto in condizioni di economicità, ma anche di </a:t>
            </a:r>
            <a:r>
              <a:rPr lang="it-IT" sz="2400" b="1" dirty="0"/>
              <a:t>diffondere innovazione </a:t>
            </a:r>
            <a:r>
              <a:rPr lang="it-IT" sz="2400" dirty="0"/>
              <a:t>a vantaggio dell’intera società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278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631075"/>
            <a:ext cx="10972800" cy="1143000"/>
          </a:xfrm>
        </p:spPr>
        <p:txBody>
          <a:bodyPr/>
          <a:lstStyle/>
          <a:p>
            <a:r>
              <a:rPr lang="it-IT" sz="2800" dirty="0"/>
              <a:t>1.2</a:t>
            </a:r>
            <a:r>
              <a:rPr lang="it-IT" sz="3200" dirty="0"/>
              <a:t> IL PARADIGMA</a:t>
            </a:r>
            <a:br>
              <a:rPr lang="it-IT" sz="3200" dirty="0"/>
            </a:br>
            <a:r>
              <a:rPr lang="it-IT" sz="3200" dirty="0"/>
              <a:t>(perché?)</a:t>
            </a:r>
          </a:p>
        </p:txBody>
      </p:sp>
      <p:sp>
        <p:nvSpPr>
          <p:cNvPr id="9" name="Freccia a gallone 8">
            <a:extLst>
              <a:ext uri="{FF2B5EF4-FFF2-40B4-BE49-F238E27FC236}">
                <a16:creationId xmlns:a16="http://schemas.microsoft.com/office/drawing/2014/main" id="{5486073D-92D3-43B1-A39B-255F5F004A52}"/>
              </a:ext>
            </a:extLst>
          </p:cNvPr>
          <p:cNvSpPr/>
          <p:nvPr/>
        </p:nvSpPr>
        <p:spPr>
          <a:xfrm>
            <a:off x="1722268" y="2799425"/>
            <a:ext cx="3071674" cy="1766656"/>
          </a:xfrm>
          <a:prstGeom prst="chevron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0" name="Freccia a gallone 9">
            <a:extLst>
              <a:ext uri="{FF2B5EF4-FFF2-40B4-BE49-F238E27FC236}">
                <a16:creationId xmlns:a16="http://schemas.microsoft.com/office/drawing/2014/main" id="{B0B83B73-96A1-4C9C-9380-612C66649CE2}"/>
              </a:ext>
            </a:extLst>
          </p:cNvPr>
          <p:cNvSpPr/>
          <p:nvPr/>
        </p:nvSpPr>
        <p:spPr>
          <a:xfrm>
            <a:off x="4462509" y="2799425"/>
            <a:ext cx="3071674" cy="1766656"/>
          </a:xfrm>
          <a:prstGeom prst="chevron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1" name="Freccia a gallone 10">
            <a:extLst>
              <a:ext uri="{FF2B5EF4-FFF2-40B4-BE49-F238E27FC236}">
                <a16:creationId xmlns:a16="http://schemas.microsoft.com/office/drawing/2014/main" id="{B96DE98B-32AF-4F8C-8CD0-F1F256055044}"/>
              </a:ext>
            </a:extLst>
          </p:cNvPr>
          <p:cNvSpPr/>
          <p:nvPr/>
        </p:nvSpPr>
        <p:spPr>
          <a:xfrm>
            <a:off x="7202749" y="2799425"/>
            <a:ext cx="3071674" cy="1766656"/>
          </a:xfrm>
          <a:prstGeom prst="chevron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BB189CF-49AD-430A-A9C8-4A754FA72E9F}"/>
              </a:ext>
            </a:extLst>
          </p:cNvPr>
          <p:cNvSpPr txBox="1"/>
          <p:nvPr/>
        </p:nvSpPr>
        <p:spPr>
          <a:xfrm>
            <a:off x="2670699" y="3331636"/>
            <a:ext cx="1518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chemeClr val="bg1"/>
                </a:solidFill>
              </a:rPr>
              <a:t>Charity</a:t>
            </a:r>
            <a:r>
              <a:rPr lang="it-IT" dirty="0"/>
              <a:t> 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CEE98DE-4EC0-4C02-8A1B-73695E2FEF94}"/>
              </a:ext>
            </a:extLst>
          </p:cNvPr>
          <p:cNvSpPr txBox="1"/>
          <p:nvPr/>
        </p:nvSpPr>
        <p:spPr>
          <a:xfrm>
            <a:off x="5405021" y="3331635"/>
            <a:ext cx="1518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chemeClr val="bg1"/>
                </a:solidFill>
              </a:rPr>
              <a:t>CSR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42A3C885-B0BB-445E-AE5B-B8CA546CC9FF}"/>
              </a:ext>
            </a:extLst>
          </p:cNvPr>
          <p:cNvSpPr txBox="1"/>
          <p:nvPr/>
        </p:nvSpPr>
        <p:spPr>
          <a:xfrm>
            <a:off x="8145262" y="3144144"/>
            <a:ext cx="1518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err="1">
                <a:solidFill>
                  <a:schemeClr val="bg1"/>
                </a:solidFill>
              </a:rPr>
              <a:t>Shared</a:t>
            </a:r>
            <a:r>
              <a:rPr lang="it-IT" sz="3200" dirty="0">
                <a:solidFill>
                  <a:schemeClr val="bg1"/>
                </a:solidFill>
              </a:rPr>
              <a:t> </a:t>
            </a:r>
            <a:r>
              <a:rPr lang="it-IT" sz="3200" dirty="0" err="1">
                <a:solidFill>
                  <a:schemeClr val="bg1"/>
                </a:solidFill>
              </a:rPr>
              <a:t>value</a:t>
            </a:r>
            <a:endParaRPr lang="it-IT" sz="3200" dirty="0">
              <a:solidFill>
                <a:schemeClr val="bg1"/>
              </a:solidFill>
            </a:endParaRP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07BE9134-F39A-0241-A0C9-453CE256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A374B5-44C4-2A40-85B8-D3E0F3E46F2F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3604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83" y="6087972"/>
            <a:ext cx="4173477" cy="578676"/>
          </a:xfrm>
          <a:prstGeom prst="rect">
            <a:avLst/>
          </a:prstGeom>
        </p:spPr>
      </p:pic>
      <p:sp>
        <p:nvSpPr>
          <p:cNvPr id="6" name="Triangolo rettangolo 5"/>
          <p:cNvSpPr/>
          <p:nvPr/>
        </p:nvSpPr>
        <p:spPr>
          <a:xfrm>
            <a:off x="0" y="5673436"/>
            <a:ext cx="12192000" cy="1184564"/>
          </a:xfrm>
          <a:prstGeom prst="rtTriangle">
            <a:avLst/>
          </a:prstGeom>
          <a:solidFill>
            <a:srgbClr val="EE6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307083" y="6031061"/>
            <a:ext cx="740297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spc="100" dirty="0">
                <a:solidFill>
                  <a:schemeClr val="bg1"/>
                </a:solidFill>
                <a:latin typeface="Arial Narrow" panose="020B0606020202030204" pitchFamily="34" charset="0"/>
              </a:rPr>
              <a:t>Incontro annuale IAP</a:t>
            </a:r>
          </a:p>
          <a:p>
            <a:r>
              <a:rPr lang="it-IT" sz="1300" b="1" spc="100" dirty="0">
                <a:solidFill>
                  <a:schemeClr val="bg1"/>
                </a:solidFill>
                <a:latin typeface="Arial Narrow" panose="020B0606020202030204" pitchFamily="34" charset="0"/>
              </a:rPr>
              <a:t>«Comunicare la sostenibilità nell’era digitale»</a:t>
            </a:r>
          </a:p>
          <a:p>
            <a:r>
              <a:rPr lang="it-IT" sz="1300" spc="100" dirty="0">
                <a:solidFill>
                  <a:schemeClr val="bg1"/>
                </a:solidFill>
                <a:latin typeface="Arial Narrow" panose="020B0606020202030204" pitchFamily="34" charset="0"/>
              </a:rPr>
              <a:t>12 ottobre 2021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695400" y="1086819"/>
            <a:ext cx="110103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spc="320" dirty="0">
                <a:solidFill>
                  <a:srgbClr val="EE6059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  <a:cs typeface="Courier New" panose="02070309020205020404" pitchFamily="49" charset="0"/>
              </a:rPr>
              <a:t>Perché comunicare la sostenibilità è importante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695400" y="2281440"/>
            <a:ext cx="10679736" cy="3148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valore creato attraverso il Business model scelto deve essere comunicato agli stakeholder interni ed esterni, con il fine di informare e a un livello più alto, diffondere la cultura e lo sviluppo di un nuovo modello di consumo e di un nuovo stile di vita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* Fiducia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* Elemento costituente</a:t>
            </a:r>
          </a:p>
        </p:txBody>
      </p:sp>
    </p:spTree>
    <p:extLst>
      <p:ext uri="{BB962C8B-B14F-4D97-AF65-F5344CB8AC3E}">
        <p14:creationId xmlns:p14="http://schemas.microsoft.com/office/powerpoint/2010/main" val="195867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83" y="6087972"/>
            <a:ext cx="4173477" cy="578676"/>
          </a:xfrm>
          <a:prstGeom prst="rect">
            <a:avLst/>
          </a:prstGeom>
        </p:spPr>
      </p:pic>
      <p:sp>
        <p:nvSpPr>
          <p:cNvPr id="6" name="Triangolo rettangolo 5"/>
          <p:cNvSpPr/>
          <p:nvPr/>
        </p:nvSpPr>
        <p:spPr>
          <a:xfrm>
            <a:off x="0" y="5673436"/>
            <a:ext cx="12192000" cy="1184564"/>
          </a:xfrm>
          <a:prstGeom prst="rtTriangle">
            <a:avLst/>
          </a:prstGeom>
          <a:solidFill>
            <a:srgbClr val="EE6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307083" y="6031061"/>
            <a:ext cx="740297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spc="100" dirty="0">
                <a:solidFill>
                  <a:schemeClr val="bg1"/>
                </a:solidFill>
                <a:latin typeface="Arial Narrow" panose="020B0606020202030204" pitchFamily="34" charset="0"/>
              </a:rPr>
              <a:t>Incontro annuale IAP</a:t>
            </a:r>
          </a:p>
          <a:p>
            <a:r>
              <a:rPr lang="it-IT" sz="1300" b="1" spc="100" dirty="0">
                <a:solidFill>
                  <a:schemeClr val="bg1"/>
                </a:solidFill>
                <a:latin typeface="Arial Narrow" panose="020B0606020202030204" pitchFamily="34" charset="0"/>
              </a:rPr>
              <a:t>«Comunicare la sostenibilità nell’era digitale»</a:t>
            </a:r>
          </a:p>
          <a:p>
            <a:r>
              <a:rPr lang="it-IT" sz="1300" spc="100" dirty="0">
                <a:solidFill>
                  <a:schemeClr val="bg1"/>
                </a:solidFill>
                <a:latin typeface="Arial Narrow" panose="020B0606020202030204" pitchFamily="34" charset="0"/>
              </a:rPr>
              <a:t>12 ottobre 2021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695400" y="1086819"/>
            <a:ext cx="110103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spc="320" dirty="0">
                <a:solidFill>
                  <a:srgbClr val="EE6059"/>
                </a:solidFill>
                <a:latin typeface="Yu Gothic UI Light" panose="020B0300000000000000" pitchFamily="34" charset="-128"/>
                <a:ea typeface="Yu Gothic UI Light" panose="020B0300000000000000" pitchFamily="34" charset="-128"/>
                <a:cs typeface="Courier New" panose="02070309020205020404" pitchFamily="49" charset="0"/>
              </a:rPr>
              <a:t>Se tutto è sostenibile, nulla è sostenibile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695400" y="2281440"/>
            <a:ext cx="10679736" cy="1963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Bene la diffusione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Attenzione alle varie componenti della sostenibilità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Attenzione all’</a:t>
            </a:r>
            <a:r>
              <a:rPr lang="it-IT" sz="24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expectation</a:t>
            </a: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gap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Attenzione al «bollino»</a:t>
            </a:r>
          </a:p>
        </p:txBody>
      </p:sp>
    </p:spTree>
    <p:extLst>
      <p:ext uri="{BB962C8B-B14F-4D97-AF65-F5344CB8AC3E}">
        <p14:creationId xmlns:p14="http://schemas.microsoft.com/office/powerpoint/2010/main" val="7476681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233</Words>
  <Application>Microsoft Macintosh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Yu Gothic UI Light</vt:lpstr>
      <vt:lpstr>Arial</vt:lpstr>
      <vt:lpstr>Arial Narrow</vt:lpstr>
      <vt:lpstr>Bahnschrift Light</vt:lpstr>
      <vt:lpstr>Calibri</vt:lpstr>
      <vt:lpstr>Calibri Light</vt:lpstr>
      <vt:lpstr>Tema di Office</vt:lpstr>
      <vt:lpstr>Comunicare la sostenibilità</vt:lpstr>
      <vt:lpstr>Presentazione standard di PowerPoint</vt:lpstr>
      <vt:lpstr>Presentazione standard di PowerPoint</vt:lpstr>
      <vt:lpstr>1.2 IL PARADIGMA (perché?)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Idee per diversificare i servizi IAP</dc:title>
  <dc:creator>Stefania</dc:creator>
  <cp:lastModifiedBy>MIO Chiara</cp:lastModifiedBy>
  <cp:revision>9</cp:revision>
  <dcterms:created xsi:type="dcterms:W3CDTF">2021-07-07T13:32:55Z</dcterms:created>
  <dcterms:modified xsi:type="dcterms:W3CDTF">2021-09-22T10:11:43Z</dcterms:modified>
</cp:coreProperties>
</file>